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12"/>
  </p:notesMasterIdLst>
  <p:sldIdLst>
    <p:sldId id="278" r:id="rId5"/>
    <p:sldId id="280" r:id="rId6"/>
    <p:sldId id="295" r:id="rId7"/>
    <p:sldId id="294" r:id="rId8"/>
    <p:sldId id="296" r:id="rId9"/>
    <p:sldId id="281" r:id="rId10"/>
    <p:sldId id="297" r:id="rId11"/>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BCFC44-BBFB-4DED-8D34-929106970B80}" v="24" dt="2024-02-20T21:45:41.30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09" autoAdjust="0"/>
  </p:normalViewPr>
  <p:slideViewPr>
    <p:cSldViewPr snapToGrid="0" snapToObjects="1">
      <p:cViewPr varScale="1">
        <p:scale>
          <a:sx n="128" d="100"/>
          <a:sy n="128" d="100"/>
        </p:scale>
        <p:origin x="192" y="176"/>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Advocating for yourself</a:t>
            </a:r>
            <a:br>
              <a:rPr lang="en-US" dirty="0"/>
            </a:br>
            <a:endParaRPr lang="en-US" dirty="0"/>
          </a:p>
        </p:txBody>
      </p:sp>
    </p:spTree>
    <p:extLst>
      <p:ext uri="{BB962C8B-B14F-4D97-AF65-F5344CB8AC3E}">
        <p14:creationId xmlns:p14="http://schemas.microsoft.com/office/powerpoint/2010/main" val="213156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758952" y="1216152"/>
            <a:ext cx="10671048" cy="768096"/>
          </a:xfrm>
        </p:spPr>
        <p:txBody>
          <a:bodyPr anchor="t">
            <a:normAutofit/>
          </a:bodyPr>
          <a:lstStyle/>
          <a:p>
            <a:r>
              <a:rPr lang="en-US" dirty="0"/>
              <a:t>Self-Advocacy</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sz="half" idx="1"/>
          </p:nvPr>
        </p:nvSpPr>
        <p:spPr>
          <a:xfrm>
            <a:off x="539496" y="2103120"/>
            <a:ext cx="11119104" cy="4434840"/>
          </a:xfrm>
        </p:spPr>
        <p:txBody>
          <a:bodyPr>
            <a:normAutofit/>
          </a:bodyPr>
          <a:lstStyle/>
          <a:p>
            <a:pPr>
              <a:lnSpc>
                <a:spcPct val="150000"/>
              </a:lnSpc>
            </a:pPr>
            <a:r>
              <a:rPr lang="en-US" sz="2400" b="1" dirty="0"/>
              <a:t>What is it and why does it matter?</a:t>
            </a:r>
          </a:p>
          <a:p>
            <a:pPr lvl="1">
              <a:lnSpc>
                <a:spcPct val="150000"/>
              </a:lnSpc>
            </a:pPr>
            <a:r>
              <a:rPr lang="en-US" sz="2200" dirty="0"/>
              <a:t>The ability to stand up for yourself and say what you feel.</a:t>
            </a:r>
          </a:p>
          <a:p>
            <a:pPr lvl="2">
              <a:lnSpc>
                <a:spcPct val="150000"/>
              </a:lnSpc>
            </a:pPr>
            <a:r>
              <a:rPr lang="en-US" sz="2000" dirty="0"/>
              <a:t>Understanding YOUR specific needs.</a:t>
            </a:r>
          </a:p>
          <a:p>
            <a:pPr lvl="2">
              <a:lnSpc>
                <a:spcPct val="150000"/>
              </a:lnSpc>
            </a:pPr>
            <a:r>
              <a:rPr lang="en-US" sz="2000" dirty="0"/>
              <a:t>Knowing what works for YOU.</a:t>
            </a:r>
          </a:p>
          <a:p>
            <a:pPr lvl="2">
              <a:lnSpc>
                <a:spcPct val="150000"/>
              </a:lnSpc>
            </a:pPr>
            <a:r>
              <a:rPr lang="en-US" sz="2000" dirty="0"/>
              <a:t>Communicating YOUR needs.</a:t>
            </a:r>
          </a:p>
          <a:p>
            <a:pPr lvl="1">
              <a:lnSpc>
                <a:spcPct val="150000"/>
              </a:lnSpc>
            </a:pPr>
            <a:r>
              <a:rPr lang="en-US" sz="2200" dirty="0"/>
              <a:t>We use self-advocacy when we need something that helps us succeed.</a:t>
            </a:r>
          </a:p>
          <a:p>
            <a:pPr lvl="1"/>
            <a:endParaRPr lang="en-US" sz="2200" dirty="0"/>
          </a:p>
          <a:p>
            <a:pPr lvl="1"/>
            <a:endParaRPr lang="en-US" sz="2200" dirty="0"/>
          </a:p>
          <a:p>
            <a:pPr lvl="1"/>
            <a:endParaRPr lang="en-US" dirty="0"/>
          </a:p>
          <a:p>
            <a:endParaRPr lang="en-US" dirty="0"/>
          </a:p>
        </p:txBody>
      </p:sp>
    </p:spTree>
    <p:extLst>
      <p:ext uri="{BB962C8B-B14F-4D97-AF65-F5344CB8AC3E}">
        <p14:creationId xmlns:p14="http://schemas.microsoft.com/office/powerpoint/2010/main" val="97962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6F8A-5C84-CD56-A54B-D3967913B356}"/>
              </a:ext>
            </a:extLst>
          </p:cNvPr>
          <p:cNvSpPr>
            <a:spLocks noGrp="1"/>
          </p:cNvSpPr>
          <p:nvPr>
            <p:ph type="title"/>
          </p:nvPr>
        </p:nvSpPr>
        <p:spPr/>
        <p:txBody>
          <a:bodyPr/>
          <a:lstStyle/>
          <a:p>
            <a:r>
              <a:rPr lang="en-US" dirty="0"/>
              <a:t>Benefits of self-advocacy</a:t>
            </a:r>
          </a:p>
        </p:txBody>
      </p:sp>
      <p:sp>
        <p:nvSpPr>
          <p:cNvPr id="3" name="Content Placeholder 2">
            <a:extLst>
              <a:ext uri="{FF2B5EF4-FFF2-40B4-BE49-F238E27FC236}">
                <a16:creationId xmlns:a16="http://schemas.microsoft.com/office/drawing/2014/main" id="{F1E16F0D-D97B-7E1F-1F27-849BDB1D7994}"/>
              </a:ext>
            </a:extLst>
          </p:cNvPr>
          <p:cNvSpPr>
            <a:spLocks noGrp="1"/>
          </p:cNvSpPr>
          <p:nvPr>
            <p:ph sz="half" idx="1"/>
          </p:nvPr>
        </p:nvSpPr>
        <p:spPr/>
        <p:txBody>
          <a:bodyPr/>
          <a:lstStyle/>
          <a:p>
            <a:pPr>
              <a:lnSpc>
                <a:spcPct val="150000"/>
              </a:lnSpc>
            </a:pPr>
            <a:r>
              <a:rPr lang="en-US" dirty="0"/>
              <a:t>There are several reasons why self-advocacy is a great skill to build and so many can be specific to the person and/or situation.</a:t>
            </a:r>
          </a:p>
          <a:p>
            <a:pPr>
              <a:lnSpc>
                <a:spcPct val="150000"/>
              </a:lnSpc>
            </a:pPr>
            <a:r>
              <a:rPr lang="en-US" dirty="0"/>
              <a:t>By building self-advocacy skills, you will benefit in:</a:t>
            </a:r>
          </a:p>
          <a:p>
            <a:pPr lvl="1">
              <a:lnSpc>
                <a:spcPct val="150000"/>
              </a:lnSpc>
            </a:pPr>
            <a:r>
              <a:rPr lang="en-US" b="1" dirty="0"/>
              <a:t>Problem solving- </a:t>
            </a:r>
            <a:r>
              <a:rPr lang="en-US" dirty="0"/>
              <a:t>a skill that allows you to keep going when something is not correct. Think about when you lose a pair of shoes and you need to wear them- you begin thinking of the last place you had them and keep looking from there. This is an example of problem solving.</a:t>
            </a:r>
          </a:p>
          <a:p>
            <a:pPr lvl="1">
              <a:lnSpc>
                <a:spcPct val="150000"/>
              </a:lnSpc>
            </a:pPr>
            <a:r>
              <a:rPr lang="en-US" b="1" dirty="0"/>
              <a:t>Ownership of self- </a:t>
            </a:r>
            <a:r>
              <a:rPr lang="en-US" dirty="0"/>
              <a:t>a skill that allows people to understand themselves and feel like they have control over their life. Think about when you are given the option between throwing your gum away or throwing it on the ground- you know throwing it on the ground is wrong and you should not do it, so you throw it away into the trashcan. </a:t>
            </a:r>
          </a:p>
          <a:p>
            <a:pPr lvl="1">
              <a:lnSpc>
                <a:spcPct val="150000"/>
              </a:lnSpc>
            </a:pPr>
            <a:r>
              <a:rPr lang="en-US" b="1" dirty="0"/>
              <a:t>Confidence- </a:t>
            </a:r>
            <a:r>
              <a:rPr lang="en-US" dirty="0"/>
              <a:t>a skill that allows people to be sure of what they are saying or believing.</a:t>
            </a:r>
          </a:p>
          <a:p>
            <a:pPr lvl="1">
              <a:lnSpc>
                <a:spcPct val="150000"/>
              </a:lnSpc>
            </a:pPr>
            <a:r>
              <a:rPr lang="en-US" b="1" dirty="0"/>
              <a:t>Leadership- </a:t>
            </a:r>
            <a:r>
              <a:rPr lang="en-US" dirty="0"/>
              <a:t>a skill that allows people to act as an example for others who want to follow in their footsteps.</a:t>
            </a:r>
            <a:endParaRPr lang="en-US" b="1" dirty="0"/>
          </a:p>
          <a:p>
            <a:pPr lvl="1"/>
            <a:endParaRPr lang="en-US" dirty="0"/>
          </a:p>
        </p:txBody>
      </p:sp>
    </p:spTree>
    <p:extLst>
      <p:ext uri="{BB962C8B-B14F-4D97-AF65-F5344CB8AC3E}">
        <p14:creationId xmlns:p14="http://schemas.microsoft.com/office/powerpoint/2010/main" val="345247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C0669-557F-AF33-7EF3-F609C249D62E}"/>
              </a:ext>
            </a:extLst>
          </p:cNvPr>
          <p:cNvSpPr>
            <a:spLocks noGrp="1"/>
          </p:cNvSpPr>
          <p:nvPr>
            <p:ph type="title"/>
          </p:nvPr>
        </p:nvSpPr>
        <p:spPr/>
        <p:txBody>
          <a:bodyPr/>
          <a:lstStyle/>
          <a:p>
            <a:r>
              <a:rPr lang="en-US" dirty="0"/>
              <a:t>Communicating your needs</a:t>
            </a:r>
          </a:p>
        </p:txBody>
      </p:sp>
      <p:sp>
        <p:nvSpPr>
          <p:cNvPr id="3" name="Content Placeholder 2">
            <a:extLst>
              <a:ext uri="{FF2B5EF4-FFF2-40B4-BE49-F238E27FC236}">
                <a16:creationId xmlns:a16="http://schemas.microsoft.com/office/drawing/2014/main" id="{FC80B3E0-187F-FA95-BA1A-B1B38A5217A6}"/>
              </a:ext>
            </a:extLst>
          </p:cNvPr>
          <p:cNvSpPr>
            <a:spLocks noGrp="1"/>
          </p:cNvSpPr>
          <p:nvPr>
            <p:ph sz="half" idx="1"/>
          </p:nvPr>
        </p:nvSpPr>
        <p:spPr/>
        <p:txBody>
          <a:bodyPr/>
          <a:lstStyle/>
          <a:p>
            <a:pPr>
              <a:lnSpc>
                <a:spcPct val="200000"/>
              </a:lnSpc>
            </a:pPr>
            <a:r>
              <a:rPr lang="en-US" sz="2200" dirty="0"/>
              <a:t>Say exactly what you need</a:t>
            </a:r>
          </a:p>
          <a:p>
            <a:pPr lvl="1">
              <a:lnSpc>
                <a:spcPct val="200000"/>
              </a:lnSpc>
            </a:pPr>
            <a:r>
              <a:rPr lang="en-US" sz="2000" dirty="0"/>
              <a:t>Don’t be afraid to ask for help!</a:t>
            </a:r>
          </a:p>
          <a:p>
            <a:pPr lvl="1">
              <a:lnSpc>
                <a:spcPct val="200000"/>
              </a:lnSpc>
            </a:pPr>
            <a:r>
              <a:rPr lang="en-US" sz="2000" dirty="0"/>
              <a:t>Identify an adult that you know you can rely on to help you access your needs.</a:t>
            </a:r>
          </a:p>
          <a:p>
            <a:pPr lvl="1"/>
            <a:endParaRPr lang="en-US" sz="2200" dirty="0"/>
          </a:p>
        </p:txBody>
      </p:sp>
    </p:spTree>
    <p:extLst>
      <p:ext uri="{BB962C8B-B14F-4D97-AF65-F5344CB8AC3E}">
        <p14:creationId xmlns:p14="http://schemas.microsoft.com/office/powerpoint/2010/main" val="26883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FCD9C-80F5-26A0-425C-3C1EABEED16B}"/>
              </a:ext>
            </a:extLst>
          </p:cNvPr>
          <p:cNvSpPr>
            <a:spLocks noGrp="1"/>
          </p:cNvSpPr>
          <p:nvPr>
            <p:ph type="title"/>
          </p:nvPr>
        </p:nvSpPr>
        <p:spPr/>
        <p:txBody>
          <a:bodyPr/>
          <a:lstStyle/>
          <a:p>
            <a:r>
              <a:rPr lang="en-US" dirty="0"/>
              <a:t>How to advocate for yourself</a:t>
            </a:r>
          </a:p>
        </p:txBody>
      </p:sp>
      <p:sp>
        <p:nvSpPr>
          <p:cNvPr id="3" name="Content Placeholder 2">
            <a:extLst>
              <a:ext uri="{FF2B5EF4-FFF2-40B4-BE49-F238E27FC236}">
                <a16:creationId xmlns:a16="http://schemas.microsoft.com/office/drawing/2014/main" id="{51231834-B010-015C-A3F1-35E4F32B7444}"/>
              </a:ext>
            </a:extLst>
          </p:cNvPr>
          <p:cNvSpPr>
            <a:spLocks noGrp="1"/>
          </p:cNvSpPr>
          <p:nvPr>
            <p:ph sz="half" idx="1"/>
          </p:nvPr>
        </p:nvSpPr>
        <p:spPr>
          <a:xfrm>
            <a:off x="539496" y="2603500"/>
            <a:ext cx="11119104" cy="3934460"/>
          </a:xfrm>
        </p:spPr>
        <p:txBody>
          <a:bodyPr/>
          <a:lstStyle/>
          <a:p>
            <a:pPr>
              <a:lnSpc>
                <a:spcPct val="200000"/>
              </a:lnSpc>
            </a:pPr>
            <a:r>
              <a:rPr lang="en-US" dirty="0"/>
              <a:t>When you are absent from school, how can you advocate for yourself?</a:t>
            </a:r>
          </a:p>
          <a:p>
            <a:pPr lvl="1">
              <a:lnSpc>
                <a:spcPct val="200000"/>
              </a:lnSpc>
            </a:pPr>
            <a:r>
              <a:rPr lang="en-US" dirty="0"/>
              <a:t>Making sure you speak up and ask your teachers for any missing work and the deadlines for turning that work in.</a:t>
            </a:r>
          </a:p>
          <a:p>
            <a:pPr lvl="1">
              <a:lnSpc>
                <a:spcPct val="200000"/>
              </a:lnSpc>
            </a:pPr>
            <a:r>
              <a:rPr lang="en-US" dirty="0"/>
              <a:t>If you have a planned absence, make sure to self-advocate and check in with your teachers prior to leaving to collect the work you will be missing.</a:t>
            </a:r>
          </a:p>
          <a:p>
            <a:pPr lvl="1">
              <a:lnSpc>
                <a:spcPct val="200000"/>
              </a:lnSpc>
            </a:pPr>
            <a:r>
              <a:rPr lang="en-US" dirty="0"/>
              <a:t>Contact an adult that you trust if you have any questions or concerns.</a:t>
            </a:r>
          </a:p>
        </p:txBody>
      </p:sp>
    </p:spTree>
    <p:extLst>
      <p:ext uri="{BB962C8B-B14F-4D97-AF65-F5344CB8AC3E}">
        <p14:creationId xmlns:p14="http://schemas.microsoft.com/office/powerpoint/2010/main" val="123367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758952" y="1216152"/>
            <a:ext cx="10671048" cy="768096"/>
          </a:xfrm>
        </p:spPr>
        <p:txBody>
          <a:bodyPr anchor="t">
            <a:normAutofit fontScale="90000"/>
          </a:bodyPr>
          <a:lstStyle/>
          <a:p>
            <a:r>
              <a:rPr lang="en-US" b="1" dirty="0"/>
              <a:t>Turn to a neighbor and discuss</a:t>
            </a:r>
          </a:p>
        </p:txBody>
      </p:sp>
      <p:sp>
        <p:nvSpPr>
          <p:cNvPr id="3" name="Text Placeholder 2">
            <a:extLst>
              <a:ext uri="{FF2B5EF4-FFF2-40B4-BE49-F238E27FC236}">
                <a16:creationId xmlns:a16="http://schemas.microsoft.com/office/drawing/2014/main" id="{A2E339BF-E6D7-DD0E-AF02-6813852EE723}"/>
              </a:ext>
            </a:extLst>
          </p:cNvPr>
          <p:cNvSpPr>
            <a:spLocks noGrp="1"/>
          </p:cNvSpPr>
          <p:nvPr>
            <p:ph sz="half" idx="1"/>
          </p:nvPr>
        </p:nvSpPr>
        <p:spPr>
          <a:xfrm>
            <a:off x="539496" y="2103120"/>
            <a:ext cx="11119104" cy="4434840"/>
          </a:xfrm>
        </p:spPr>
        <p:txBody>
          <a:bodyPr>
            <a:normAutofit/>
          </a:bodyPr>
          <a:lstStyle/>
          <a:p>
            <a:pPr>
              <a:lnSpc>
                <a:spcPct val="150000"/>
              </a:lnSpc>
            </a:pPr>
            <a:r>
              <a:rPr lang="en-US" sz="2200" dirty="0"/>
              <a:t>When was there was a time that you needed something to help you succeed, but you were not receiving it?</a:t>
            </a:r>
          </a:p>
          <a:p>
            <a:pPr>
              <a:lnSpc>
                <a:spcPct val="150000"/>
              </a:lnSpc>
            </a:pPr>
            <a:r>
              <a:rPr lang="en-US" sz="2200" dirty="0"/>
              <a:t>Did you advocate for yourself?</a:t>
            </a:r>
          </a:p>
          <a:p>
            <a:pPr>
              <a:lnSpc>
                <a:spcPct val="150000"/>
              </a:lnSpc>
            </a:pPr>
            <a:r>
              <a:rPr lang="en-US" sz="2200" dirty="0"/>
              <a:t>Think about…</a:t>
            </a:r>
          </a:p>
          <a:p>
            <a:pPr lvl="1">
              <a:lnSpc>
                <a:spcPct val="150000"/>
              </a:lnSpc>
            </a:pPr>
            <a:r>
              <a:rPr lang="en-US" sz="2000" dirty="0"/>
              <a:t>Situations with friends, school, family, extracurricular activities, etc.</a:t>
            </a:r>
          </a:p>
        </p:txBody>
      </p:sp>
    </p:spTree>
    <p:extLst>
      <p:ext uri="{BB962C8B-B14F-4D97-AF65-F5344CB8AC3E}">
        <p14:creationId xmlns:p14="http://schemas.microsoft.com/office/powerpoint/2010/main" val="295292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32CD-B1A4-C89E-4F15-2A54C100044B}"/>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CCFB45BD-0D9E-572F-C283-992C88F83D2A}"/>
              </a:ext>
            </a:extLst>
          </p:cNvPr>
          <p:cNvSpPr>
            <a:spLocks noGrp="1"/>
          </p:cNvSpPr>
          <p:nvPr>
            <p:ph sz="half" idx="1"/>
          </p:nvPr>
        </p:nvSpPr>
        <p:spPr/>
        <p:txBody>
          <a:bodyPr/>
          <a:lstStyle/>
          <a:p>
            <a:pPr>
              <a:lnSpc>
                <a:spcPct val="200000"/>
              </a:lnSpc>
            </a:pPr>
            <a:r>
              <a:rPr lang="en-US" dirty="0"/>
              <a:t>Think of some examples of how you can show</a:t>
            </a:r>
            <a:r>
              <a:rPr lang="en-US" b="1" dirty="0"/>
              <a:t> responsibility </a:t>
            </a:r>
            <a:r>
              <a:rPr lang="en-US" dirty="0"/>
              <a:t>and advocate for yourself in the future. Write them down in your notebook and turn to a partner in class to collaborate ideas.</a:t>
            </a:r>
          </a:p>
          <a:p>
            <a:pPr>
              <a:lnSpc>
                <a:spcPct val="200000"/>
              </a:lnSpc>
            </a:pPr>
            <a:endParaRPr lang="en-US" dirty="0"/>
          </a:p>
          <a:p>
            <a:pPr lvl="1">
              <a:lnSpc>
                <a:spcPct val="200000"/>
              </a:lnSpc>
            </a:pPr>
            <a:r>
              <a:rPr lang="en-US" dirty="0"/>
              <a:t>I will advocate for myself when I am absent from class by…</a:t>
            </a:r>
          </a:p>
          <a:p>
            <a:pPr lvl="1">
              <a:lnSpc>
                <a:spcPct val="200000"/>
              </a:lnSpc>
            </a:pPr>
            <a:r>
              <a:rPr lang="en-US" dirty="0"/>
              <a:t>If I am unsure about an assignment in class, I can advocate for myself by…</a:t>
            </a:r>
          </a:p>
          <a:p>
            <a:pPr lvl="1">
              <a:lnSpc>
                <a:spcPct val="200000"/>
              </a:lnSpc>
            </a:pPr>
            <a:r>
              <a:rPr lang="en-US" dirty="0"/>
              <a:t>If I am experiencing an issue with a friend, I can advocate for myself by…</a:t>
            </a:r>
          </a:p>
          <a:p>
            <a:pPr lvl="1">
              <a:lnSpc>
                <a:spcPct val="200000"/>
              </a:lnSpc>
            </a:pPr>
            <a:r>
              <a:rPr lang="en-US" dirty="0"/>
              <a:t>I can advocate for my needs outside </a:t>
            </a:r>
            <a:r>
              <a:rPr lang="en-US"/>
              <a:t>of school by…</a:t>
            </a:r>
            <a:endParaRPr lang="en-US" dirty="0"/>
          </a:p>
          <a:p>
            <a:pPr lvl="1"/>
            <a:endParaRPr lang="en-US" dirty="0"/>
          </a:p>
        </p:txBody>
      </p:sp>
    </p:spTree>
    <p:extLst>
      <p:ext uri="{BB962C8B-B14F-4D97-AF65-F5344CB8AC3E}">
        <p14:creationId xmlns:p14="http://schemas.microsoft.com/office/powerpoint/2010/main" val="3403720332"/>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color block" id="{8E8E6382-84E0-47AA-A2A2-8ED603AAB26E}" vid="{692203AD-8BB8-47BB-AF1A-2D7F125D9E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C98CF-E78A-425D-90FD-55D1C468A3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35FEF8-1733-4347-95CE-3BB62B2B8DD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69060146-7700-4F6C-986B-89E3839BD4ED}">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5773</TotalTime>
  <Words>512</Words>
  <Application>Microsoft Macintosh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Sabon Next LT</vt:lpstr>
      <vt:lpstr>Office Theme</vt:lpstr>
      <vt:lpstr>Advocating for yourself </vt:lpstr>
      <vt:lpstr>Self-Advocacy</vt:lpstr>
      <vt:lpstr>Benefits of self-advocacy</vt:lpstr>
      <vt:lpstr>Communicating your needs</vt:lpstr>
      <vt:lpstr>How to advocate for yourself</vt:lpstr>
      <vt:lpstr>Turn to a neighbor and discuss</vt:lpstr>
      <vt:lpstr>Activity</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Advocating for yourself</dc:title>
  <dc:subject/>
  <dc:creator>Reese, Jessica A</dc:creator>
  <cp:lastModifiedBy>Phillips, Stefanie</cp:lastModifiedBy>
  <cp:revision>2</cp:revision>
  <dcterms:created xsi:type="dcterms:W3CDTF">2024-02-16T21:51:54Z</dcterms:created>
  <dcterms:modified xsi:type="dcterms:W3CDTF">2024-02-21T17:15:27Z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